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64" r:id="rId4"/>
    <p:sldId id="261" r:id="rId5"/>
    <p:sldId id="257" r:id="rId6"/>
    <p:sldId id="258" r:id="rId7"/>
    <p:sldId id="259" r:id="rId8"/>
    <p:sldId id="260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C865-C62C-3042-B94C-6CA1344F17B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34" y="525935"/>
            <a:ext cx="260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Zombies and World War 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214" y="718350"/>
            <a:ext cx="831001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Columbus lands in 1492</a:t>
            </a:r>
          </a:p>
          <a:p>
            <a:r>
              <a:rPr lang="en-US" dirty="0" smtClean="0"/>
              <a:t>--1493: 1300 Spaniards arrive to set up plantations</a:t>
            </a:r>
          </a:p>
          <a:p>
            <a:r>
              <a:rPr lang="en-US" dirty="0" smtClean="0"/>
              <a:t>--Native </a:t>
            </a:r>
            <a:r>
              <a:rPr lang="en-US" dirty="0" err="1" smtClean="0"/>
              <a:t>Arawaks</a:t>
            </a:r>
            <a:r>
              <a:rPr lang="en-US" dirty="0" smtClean="0"/>
              <a:t> forced to work but they are not immune to European diseases and </a:t>
            </a:r>
          </a:p>
          <a:p>
            <a:r>
              <a:rPr lang="en-US" dirty="0"/>
              <a:t>m</a:t>
            </a:r>
            <a:r>
              <a:rPr lang="en-US" dirty="0" smtClean="0"/>
              <a:t>ost die. Pop. 250,000 dwindles to 17,000 in fewer than 20 years</a:t>
            </a:r>
          </a:p>
          <a:p>
            <a:r>
              <a:rPr lang="en-US" dirty="0" smtClean="0"/>
              <a:t>--1503: Slave trade begins, most of them from the Congo</a:t>
            </a:r>
          </a:p>
          <a:p>
            <a:r>
              <a:rPr lang="en-US" dirty="0" smtClean="0"/>
              <a:t>--French and Dutch pirates control parts of the western island and in 1765, France </a:t>
            </a:r>
          </a:p>
          <a:p>
            <a:r>
              <a:rPr lang="en-US" dirty="0"/>
              <a:t>d</a:t>
            </a:r>
            <a:r>
              <a:rPr lang="en-US" dirty="0" smtClean="0"/>
              <a:t>eclares western part of the island a French colony. Saint-</a:t>
            </a:r>
            <a:r>
              <a:rPr lang="en-US" dirty="0" err="1" smtClean="0"/>
              <a:t>Domingue</a:t>
            </a:r>
            <a:r>
              <a:rPr lang="en-US" dirty="0" smtClean="0"/>
              <a:t> (Haiti)</a:t>
            </a:r>
          </a:p>
          <a:p>
            <a:r>
              <a:rPr lang="en-US" dirty="0" smtClean="0"/>
              <a:t>--Harsh working conditions for slaves but very lucrative for France—its most profitable</a:t>
            </a:r>
          </a:p>
          <a:p>
            <a:r>
              <a:rPr lang="en-US" dirty="0"/>
              <a:t>c</a:t>
            </a:r>
            <a:r>
              <a:rPr lang="en-US" dirty="0" smtClean="0"/>
              <a:t>olony.</a:t>
            </a:r>
          </a:p>
          <a:p>
            <a:r>
              <a:rPr lang="en-US" dirty="0" smtClean="0"/>
              <a:t>--Congolese spirit religion merges with the French/Spanish Catholicism imposed on the</a:t>
            </a:r>
          </a:p>
          <a:p>
            <a:r>
              <a:rPr lang="en-US" dirty="0" smtClean="0"/>
              <a:t>Slaves. Ki-</a:t>
            </a:r>
            <a:r>
              <a:rPr lang="en-US" dirty="0" err="1" smtClean="0"/>
              <a:t>Kongo</a:t>
            </a:r>
            <a:r>
              <a:rPr lang="en-US" dirty="0" smtClean="0"/>
              <a:t> word for Spirit=</a:t>
            </a:r>
            <a:r>
              <a:rPr lang="en-US" dirty="0" err="1" smtClean="0"/>
              <a:t>nzambi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Meanwhile, back at the </a:t>
            </a:r>
            <a:r>
              <a:rPr lang="en-US" dirty="0" err="1" smtClean="0"/>
              <a:t>Metropole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--French Revolution of 1789</a:t>
            </a:r>
          </a:p>
          <a:p>
            <a:r>
              <a:rPr lang="en-US" dirty="0" smtClean="0"/>
              <a:t>--Declaration of the Rights of Man and Citizen: Rights of Man are universal</a:t>
            </a:r>
          </a:p>
          <a:p>
            <a:r>
              <a:rPr lang="en-US" dirty="0" smtClean="0"/>
              <a:t>“Men are born and remain free and equal in rights”</a:t>
            </a:r>
          </a:p>
          <a:p>
            <a:endParaRPr lang="en-US" dirty="0"/>
          </a:p>
          <a:p>
            <a:r>
              <a:rPr lang="en-US" dirty="0" smtClean="0"/>
              <a:t>Haitian Revolution 1791-1804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260" y="846627"/>
            <a:ext cx="4581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Tetradotoxin</a:t>
            </a:r>
            <a:r>
              <a:rPr lang="en-US" dirty="0" smtClean="0"/>
              <a:t>   a neurotoxin from the puffer fish </a:t>
            </a:r>
          </a:p>
          <a:p>
            <a:endParaRPr lang="en-US" dirty="0"/>
          </a:p>
          <a:p>
            <a:r>
              <a:rPr lang="en-US" dirty="0" err="1" smtClean="0"/>
              <a:t>Fugu</a:t>
            </a:r>
            <a:r>
              <a:rPr lang="en-US" dirty="0" smtClean="0"/>
              <a:t> poisoning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61" y="2155051"/>
            <a:ext cx="4387581" cy="32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285" y="782489"/>
            <a:ext cx="66498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1915-34  US Occupation of Haiti    1916-18 forced labor</a:t>
            </a:r>
          </a:p>
          <a:p>
            <a:endParaRPr lang="en-US" dirty="0"/>
          </a:p>
          <a:p>
            <a:r>
              <a:rPr lang="en-US" dirty="0"/>
              <a:t>W.B. Seabrook    The Magic Island    1929 </a:t>
            </a:r>
            <a:endParaRPr lang="en-US" dirty="0" smtClean="0"/>
          </a:p>
          <a:p>
            <a:r>
              <a:rPr lang="en-US" dirty="0" smtClean="0"/>
              <a:t>Most US readers knew Haiti only through Seabrook’s </a:t>
            </a:r>
            <a:r>
              <a:rPr lang="en-US" dirty="0" err="1" smtClean="0"/>
              <a:t>exoticizing</a:t>
            </a:r>
            <a:r>
              <a:rPr lang="en-US" dirty="0" smtClean="0"/>
              <a:t> work</a:t>
            </a:r>
          </a:p>
          <a:p>
            <a:r>
              <a:rPr lang="en-US" dirty="0"/>
              <a:t>w</a:t>
            </a:r>
            <a:r>
              <a:rPr lang="en-US" dirty="0" smtClean="0"/>
              <a:t>ith its chapter on a zombie encounter</a:t>
            </a:r>
          </a:p>
          <a:p>
            <a:endParaRPr lang="en-US" dirty="0"/>
          </a:p>
          <a:p>
            <a:r>
              <a:rPr lang="en-US" dirty="0" smtClean="0"/>
              <a:t>White Zombie  1932  dir. Victor </a:t>
            </a:r>
            <a:r>
              <a:rPr lang="en-US" dirty="0" err="1" smtClean="0"/>
              <a:t>Halperin</a:t>
            </a:r>
            <a:r>
              <a:rPr lang="en-US" dirty="0" smtClean="0"/>
              <a:t>  starring </a:t>
            </a:r>
            <a:r>
              <a:rPr lang="en-US" dirty="0" err="1" smtClean="0"/>
              <a:t>Bela</a:t>
            </a:r>
            <a:r>
              <a:rPr lang="en-US" dirty="0" smtClean="0"/>
              <a:t> Lugosi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 Walked with a Zombie  1943   dir. Jacques Tourneur</a:t>
            </a:r>
          </a:p>
          <a:p>
            <a:endParaRPr lang="en-US" dirty="0"/>
          </a:p>
          <a:p>
            <a:r>
              <a:rPr lang="en-US" dirty="0" smtClean="0"/>
              <a:t>Zombies on Broadway  (comedy) 1945   dir. Gordon Douglas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6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51" y="564418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GEORGE ROMERO  1940-</a:t>
            </a:r>
          </a:p>
          <a:p>
            <a:r>
              <a:rPr lang="en-US" dirty="0" smtClean="0"/>
              <a:t>Night of the Living Dead 1968</a:t>
            </a:r>
          </a:p>
          <a:p>
            <a:r>
              <a:rPr lang="en-US" dirty="0" smtClean="0"/>
              <a:t>Dawn of the Dead 1978</a:t>
            </a:r>
          </a:p>
          <a:p>
            <a:r>
              <a:rPr lang="en-US" dirty="0" smtClean="0"/>
              <a:t>Day of </a:t>
            </a:r>
            <a:r>
              <a:rPr lang="en-US" smtClean="0"/>
              <a:t>the Dead 1985</a:t>
            </a:r>
            <a:endParaRPr lang="en-US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0318"/>
            <a:ext cx="7302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673" y="1218630"/>
            <a:ext cx="285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Wilfred </a:t>
            </a:r>
            <a:r>
              <a:rPr lang="en-US" dirty="0" err="1" smtClean="0"/>
              <a:t>Doricent</a:t>
            </a:r>
            <a:r>
              <a:rPr lang="en-US" dirty="0" smtClean="0"/>
              <a:t>  1988  Haiti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19" y="1962635"/>
            <a:ext cx="4580019" cy="32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655" y="410486"/>
            <a:ext cx="84293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Zombie as signifier</a:t>
            </a:r>
          </a:p>
          <a:p>
            <a:endParaRPr lang="en-US" sz="2000" dirty="0"/>
          </a:p>
          <a:p>
            <a:r>
              <a:rPr lang="en-US" sz="2000" dirty="0" smtClean="0"/>
              <a:t>They do their real cultural work in the figurative mode</a:t>
            </a:r>
          </a:p>
          <a:p>
            <a:endParaRPr lang="en-US" sz="2000" dirty="0"/>
          </a:p>
          <a:p>
            <a:r>
              <a:rPr lang="en-US" sz="2000" dirty="0" smtClean="0"/>
              <a:t>--something that has outlived its purpose</a:t>
            </a:r>
          </a:p>
          <a:p>
            <a:r>
              <a:rPr lang="en-US" sz="2000" dirty="0" smtClean="0"/>
              <a:t>--going through the motions</a:t>
            </a:r>
          </a:p>
          <a:p>
            <a:r>
              <a:rPr lang="en-US" sz="2000" dirty="0" smtClean="0"/>
              <a:t>--the utterly abject, lowest of the low: perfect villains/enemies along with Nazis</a:t>
            </a:r>
          </a:p>
          <a:p>
            <a:r>
              <a:rPr lang="en-US" sz="2000" dirty="0" smtClean="0"/>
              <a:t>--huddled masses of the poor or the outcast</a:t>
            </a:r>
          </a:p>
          <a:p>
            <a:r>
              <a:rPr lang="en-US" sz="2000" dirty="0" smtClean="0"/>
              <a:t>--an ever-present danger that threatens to overwhelm us</a:t>
            </a:r>
          </a:p>
          <a:p>
            <a:r>
              <a:rPr lang="en-US" sz="2000" dirty="0" smtClean="0"/>
              <a:t>--consumption/consumer society/capitalism</a:t>
            </a:r>
          </a:p>
          <a:p>
            <a:r>
              <a:rPr lang="en-US" sz="2000" dirty="0" smtClean="0"/>
              <a:t>--mathematical/quantitative/proliferating danger</a:t>
            </a:r>
          </a:p>
          <a:p>
            <a:r>
              <a:rPr lang="en-US" sz="2000" dirty="0" smtClean="0"/>
              <a:t>--epidemiological </a:t>
            </a:r>
          </a:p>
          <a:p>
            <a:endParaRPr lang="en-US" sz="2000" dirty="0"/>
          </a:p>
          <a:p>
            <a:r>
              <a:rPr lang="en-US" sz="2000" dirty="0" smtClean="0"/>
              <a:t>Many more contexts in which zombies signify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4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3" y="1039042"/>
            <a:ext cx="877528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ZOMBIE?</a:t>
            </a:r>
          </a:p>
          <a:p>
            <a:endParaRPr lang="en-US" dirty="0"/>
          </a:p>
          <a:p>
            <a:r>
              <a:rPr lang="en-US" sz="2400" dirty="0"/>
              <a:t>"An all-purpose form for mediating a wide range of concerns"  </a:t>
            </a:r>
          </a:p>
          <a:p>
            <a:endParaRPr lang="en-US" sz="2400" dirty="0" smtClean="0"/>
          </a:p>
          <a:p>
            <a:r>
              <a:rPr lang="en-US" dirty="0" err="1" smtClean="0"/>
              <a:t>Chera</a:t>
            </a:r>
            <a:r>
              <a:rPr lang="en-US" dirty="0" smtClean="0"/>
              <a:t> </a:t>
            </a:r>
            <a:r>
              <a:rPr lang="en-US" dirty="0" err="1"/>
              <a:t>Kee</a:t>
            </a:r>
            <a:r>
              <a:rPr lang="en-US" dirty="0"/>
              <a:t>, “They are not Men...They are Dead Bodies!: From Cannibal to Zombie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Back Again,”  </a:t>
            </a:r>
            <a:r>
              <a:rPr lang="en-US" i="1" dirty="0"/>
              <a:t>Better  Off Dead: The Evolution of the Zombie as Post-Human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eds. Deborah Christie and Sarah Juliet  </a:t>
            </a:r>
            <a:r>
              <a:rPr lang="en-US" dirty="0" err="1"/>
              <a:t>Lauro</a:t>
            </a:r>
            <a:r>
              <a:rPr lang="en-US" dirty="0"/>
              <a:t>), Fordham UP, September 2011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9-23, 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TWO STRANDS OF THE ZOMBIE NARRATIVE:</a:t>
            </a:r>
          </a:p>
          <a:p>
            <a:endParaRPr lang="en-US" dirty="0"/>
          </a:p>
          <a:p>
            <a:r>
              <a:rPr lang="en-US" dirty="0" smtClean="0"/>
              <a:t>“Coming Home:”  Evolving toward or returning to humanity</a:t>
            </a:r>
          </a:p>
          <a:p>
            <a:endParaRPr lang="en-US" dirty="0"/>
          </a:p>
          <a:p>
            <a:r>
              <a:rPr lang="en-US" dirty="0" smtClean="0"/>
              <a:t>Feral flesh eaters: Unchanging, operating on pure instinct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4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039" y="1141664"/>
            <a:ext cx="517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        Day of the Dead    dir. George Romero    1985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2548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0"/>
            <a:ext cx="45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05" y="1731737"/>
            <a:ext cx="2463204" cy="3707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356" y="2142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52" y="1731737"/>
            <a:ext cx="2476032" cy="37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1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383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Janice</cp:lastModifiedBy>
  <cp:revision>16</cp:revision>
  <dcterms:created xsi:type="dcterms:W3CDTF">2014-05-10T14:10:52Z</dcterms:created>
  <dcterms:modified xsi:type="dcterms:W3CDTF">2014-05-20T17:36:43Z</dcterms:modified>
</cp:coreProperties>
</file>